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596EB-DE84-4447-B712-5B8FE04469E2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2189-F99D-274E-B0A7-8AE530C14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3468E-9EEC-0A43-9EED-551F47861139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795DF-D93D-C745-8BC9-C1E73001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Lorenzo_Ghiberti" TargetMode="External"/><Relationship Id="rId4" Type="http://schemas.openxmlformats.org/officeDocument/2006/relationships/hyperlink" Target="https://en.m.wikipedia.org/wiki/Gilt-bronze" TargetMode="External"/><Relationship Id="rId5" Type="http://schemas.openxmlformats.org/officeDocument/2006/relationships/hyperlink" Target="https://en.m.wikipedia.org/wiki/Florence_Baptistery" TargetMode="External"/><Relationship Id="rId6" Type="http://schemas.openxmlformats.org/officeDocument/2006/relationships/hyperlink" Target="https://en.m.wikipedia.org/wiki/Florence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Foil Art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71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and engraving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Relief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707" y="2505075"/>
            <a:ext cx="5157787" cy="3684588"/>
          </a:xfrm>
        </p:spPr>
        <p:txBody>
          <a:bodyPr/>
          <a:lstStyle/>
          <a:p>
            <a:r>
              <a:rPr lang="en-US" dirty="0"/>
              <a:t>from the Latin verb </a:t>
            </a:r>
            <a:r>
              <a:rPr lang="en-US" i="1" dirty="0" err="1"/>
              <a:t>relevo</a:t>
            </a:r>
            <a:r>
              <a:rPr lang="en-US" dirty="0"/>
              <a:t>, to </a:t>
            </a:r>
            <a:r>
              <a:rPr lang="en-US" dirty="0" smtClean="0"/>
              <a:t>raise</a:t>
            </a:r>
            <a:endParaRPr lang="en-US" dirty="0"/>
          </a:p>
          <a:p>
            <a:r>
              <a:rPr lang="en-US" dirty="0"/>
              <a:t>To create a sculpture in relief is to give the impression that the sculpted material has been raised above the background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Counter Relief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Intaglio, </a:t>
            </a:r>
            <a:r>
              <a:rPr lang="en-US" dirty="0" smtClean="0"/>
              <a:t>Italian term</a:t>
            </a:r>
            <a:r>
              <a:rPr lang="en-US" dirty="0" smtClean="0"/>
              <a:t>, </a:t>
            </a:r>
            <a:r>
              <a:rPr lang="en-US" dirty="0" smtClean="0"/>
              <a:t>engraving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where the form is cut into the field or background rather than rising from </a:t>
            </a:r>
            <a:r>
              <a:rPr lang="en-US" dirty="0" smtClean="0"/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and Low Relief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932" y="987425"/>
            <a:ext cx="3192711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 smtClean="0">
                <a:hlinkClick r:id="rId3"/>
              </a:rPr>
              <a:t>Lorenzo </a:t>
            </a:r>
            <a:r>
              <a:rPr lang="en-US" u="sng" dirty="0">
                <a:hlinkClick r:id="rId3"/>
              </a:rPr>
              <a:t>Ghiberti</a:t>
            </a:r>
            <a:r>
              <a:rPr lang="en-US" dirty="0"/>
              <a:t>'s cast </a:t>
            </a:r>
            <a:r>
              <a:rPr lang="en-US" dirty="0">
                <a:hlinkClick r:id="rId4"/>
              </a:rPr>
              <a:t>gilt-bronze</a:t>
            </a:r>
            <a:r>
              <a:rPr lang="en-US" dirty="0"/>
              <a:t> "Gates of Paradise" at the </a:t>
            </a:r>
            <a:r>
              <a:rPr lang="en-US" dirty="0">
                <a:hlinkClick r:id="rId5"/>
              </a:rPr>
              <a:t>Florence Baptistery</a:t>
            </a:r>
            <a:r>
              <a:rPr lang="en-US" dirty="0"/>
              <a:t> in </a:t>
            </a:r>
            <a:r>
              <a:rPr lang="en-US" dirty="0">
                <a:hlinkClick r:id="rId6"/>
              </a:rPr>
              <a:t>Florence</a:t>
            </a:r>
            <a:r>
              <a:rPr lang="en-US" dirty="0"/>
              <a:t>, Italy, combines high-relief main figures with backgrounds mostly in low relief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Relief or engraving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293" y="987425"/>
            <a:ext cx="4011989" cy="487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3" y="2855052"/>
            <a:ext cx="4772025" cy="371820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5510914" cy="797652"/>
          </a:xfrm>
        </p:spPr>
        <p:txBody>
          <a:bodyPr/>
          <a:lstStyle/>
          <a:p>
            <a:r>
              <a:rPr lang="en-US" dirty="0"/>
              <a:t>Chaim Goldberg creating a hand-engraved image on a copper plate.</a:t>
            </a:r>
          </a:p>
        </p:txBody>
      </p:sp>
    </p:spTree>
    <p:extLst>
      <p:ext uri="{BB962C8B-B14F-4D97-AF65-F5344CB8AC3E}">
        <p14:creationId xmlns:p14="http://schemas.microsoft.com/office/powerpoint/2010/main" val="21311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our project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5323" y="1825625"/>
            <a:ext cx="2915353" cy="435133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Well </a:t>
            </a:r>
            <a:r>
              <a:rPr lang="en-US" dirty="0" smtClean="0"/>
              <a:t>thought out relief design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382" y="987425"/>
            <a:ext cx="3589811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smtClean="0"/>
              <a:t>color with sharpies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texture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993" y="987425"/>
            <a:ext cx="4106589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and implied texture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19" r="48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Create a pattern on your foil to make relief or counter relief and then </a:t>
            </a:r>
            <a:r>
              <a:rPr lang="en-US" dirty="0" smtClean="0"/>
              <a:t>continue that pattern on paper with out the relief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finished class project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4473" y="1825625"/>
            <a:ext cx="28630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41</TotalTime>
  <Application>Microsoft Macintosh PowerPoint</Application>
  <PresentationFormat>Widescreen</PresentationFormat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 Light</vt:lpstr>
      <vt:lpstr>Arial</vt:lpstr>
      <vt:lpstr>Calibri</vt:lpstr>
      <vt:lpstr>Office Theme</vt:lpstr>
      <vt:lpstr>Foil Art</vt:lpstr>
      <vt:lpstr>Relief and engraving</vt:lpstr>
      <vt:lpstr>High and Low Relief</vt:lpstr>
      <vt:lpstr>Counter Relief or engraving </vt:lpstr>
      <vt:lpstr>Options for our project </vt:lpstr>
      <vt:lpstr>Color </vt:lpstr>
      <vt:lpstr>Creating texture</vt:lpstr>
      <vt:lpstr>Actual and implied texture</vt:lpstr>
      <vt:lpstr>Example of a finished class project 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jfthueson@gmail.com</cp:lastModifiedBy>
  <cp:revision>39</cp:revision>
  <dcterms:created xsi:type="dcterms:W3CDTF">2016-12-06T06:29:02Z</dcterms:created>
  <dcterms:modified xsi:type="dcterms:W3CDTF">2016-12-06T07:10:35Z</dcterms:modified>
</cp:coreProperties>
</file>